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3" r:id="rId2"/>
    <p:sldId id="257" r:id="rId3"/>
    <p:sldId id="299" r:id="rId4"/>
    <p:sldId id="298" r:id="rId5"/>
    <p:sldId id="300" r:id="rId6"/>
    <p:sldId id="265" r:id="rId7"/>
    <p:sldId id="301" r:id="rId8"/>
    <p:sldId id="302" r:id="rId9"/>
    <p:sldId id="288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2" autoAdjust="0"/>
    <p:restoredTop sz="94660"/>
  </p:normalViewPr>
  <p:slideViewPr>
    <p:cSldViewPr snapToGrid="0">
      <p:cViewPr varScale="1">
        <p:scale>
          <a:sx n="181" d="100"/>
          <a:sy n="181" d="100"/>
        </p:scale>
        <p:origin x="18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0CEA3-15E2-4734-B95E-68D47ADFFDD5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9CD971-F19A-4E19-AC9E-75540C2410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708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8341266C-1ACA-40DC-9796-8FFD83DF6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7938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15878CBE-2823-4377-BF4E-3A7A1B960E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8704263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50" tIns="0" rIns="19050" bIns="0" anchor="b"/>
          <a:lstStyle>
            <a:lvl1pPr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de-DE" altLang="de-DE" sz="1000" i="1"/>
              <a:t>2</a:t>
            </a:r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26ACF299-D724-4291-A204-66055C05B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8704263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3317" name="Rectangle 5">
            <a:extLst>
              <a:ext uri="{FF2B5EF4-FFF2-40B4-BE49-F238E27FC236}">
                <a16:creationId xmlns:a16="http://schemas.microsoft.com/office/drawing/2014/main" id="{B767A325-3F46-45CB-B408-4DD0CB15A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7938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3318" name="Rectangle 6">
            <a:extLst>
              <a:ext uri="{FF2B5EF4-FFF2-40B4-BE49-F238E27FC236}">
                <a16:creationId xmlns:a16="http://schemas.microsoft.com/office/drawing/2014/main" id="{BF7AB030-68EE-460E-A809-E931FF1055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5250" tIns="49213" rIns="95250" bIns="49213"/>
          <a:lstStyle/>
          <a:p>
            <a:endParaRPr lang="de-DE" altLang="de-DE"/>
          </a:p>
        </p:txBody>
      </p:sp>
      <p:sp>
        <p:nvSpPr>
          <p:cNvPr id="13319" name="Rectangle 7">
            <a:extLst>
              <a:ext uri="{FF2B5EF4-FFF2-40B4-BE49-F238E27FC236}">
                <a16:creationId xmlns:a16="http://schemas.microsoft.com/office/drawing/2014/main" id="{B28A1DF7-9C8C-4698-898C-FB119595F0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4043552-3F15-44CB-9FF9-8AD108B8A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7938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2C400F3E-6831-4D99-B926-BF48CE8AA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8704263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50" tIns="0" rIns="19050" bIns="0" anchor="b"/>
          <a:lstStyle>
            <a:lvl1pPr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de-DE" altLang="de-DE" sz="1000" i="1"/>
              <a:t>10</a:t>
            </a: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DFC97183-A281-407A-B71B-B9984EC59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8704263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16269B7D-4F31-40F4-877F-A96573F6DF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7938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4C37F9BF-650C-478F-991E-63505E1664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5250" tIns="49213" rIns="95250" bIns="49213"/>
          <a:lstStyle/>
          <a:p>
            <a:pPr>
              <a:buFontTx/>
              <a:buChar char="•"/>
            </a:pPr>
            <a:r>
              <a:rPr lang="de-DE" altLang="de-DE"/>
              <a:t> HITP ist der einzige Weg durch die Firewall</a:t>
            </a:r>
          </a:p>
          <a:p>
            <a:pPr>
              <a:buFontTx/>
              <a:buChar char="•"/>
            </a:pPr>
            <a:r>
              <a:rPr lang="de-DE" altLang="de-DE"/>
              <a:t>universelles Konzept, viele andere Anwendungen denkbar</a:t>
            </a:r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6782982C-A722-4795-B8C1-27E7649349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B34D5D4F-CCCE-4170-8EB9-F1750674D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7938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9EDABF30-05D9-4768-BEA2-BFF910D15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8704263"/>
            <a:ext cx="29749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9050" tIns="0" rIns="19050" bIns="0" anchor="b"/>
          <a:lstStyle>
            <a:lvl1pPr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7874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7874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de-DE" altLang="de-DE" sz="1000" i="1"/>
              <a:t>33</a:t>
            </a:r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573EA1FC-7FEA-42AB-A357-0D94B8894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8704263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CB0AD16E-7D67-48F1-A904-AD88D2B1E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588" y="7938"/>
            <a:ext cx="297338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de-DE" altLang="de-DE"/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3704D57F-78FB-4F91-A204-A5F6F7AA23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 lIns="95250" tIns="49213" rIns="95250" bIns="49213"/>
          <a:lstStyle/>
          <a:p>
            <a:endParaRPr lang="de-DE" altLang="de-DE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5F53ED29-6C49-4DE4-A5AE-52EB7AB68CA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93700" y="692150"/>
            <a:ext cx="6070600" cy="3416300"/>
          </a:xfrm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68761B-F8DE-4C96-86EF-2F2731C152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DE30F12-8D8F-4942-AF72-8EF996F1F7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C47F79A-5055-4D50-AFA8-13F4F21CB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0DED910-9E14-4DCF-8FCD-ADD2A7F8D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DC8576-CBE2-4DDF-90AC-60A9645DF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722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0613BC-219B-49CE-8DF6-070816523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2662CAD-08EF-4E07-9EF2-316451A919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0A8E01-BF9A-45D9-B42B-8C6367000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8B3CC7-F877-4A78-8035-267522901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0326B70-342A-4657-9E0A-D9721BC0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770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11B940EB-2280-4F47-83FE-B313A801D8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A384F4F-4B06-424A-941D-C450C14ED9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15927B2-C0EF-4A8F-B737-AE56CC850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8D53C1-32B4-46C9-90B7-A435D8F7C7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FBEA97A-8809-4C58-96B4-11AB45529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9733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3DC5567-BF6A-444F-89F3-80966BF2D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F0EFFA8-54E7-438C-9CD9-69C0E0354A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ADBF490-BC2B-44EF-AD40-22EDB60D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0EA6D2-6954-45ED-B103-39572F7AC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8FBEEC0-F226-47BA-A529-A7453CAEE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4697B7DD-653E-4732-9131-52F119C37A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932346" y="6498040"/>
            <a:ext cx="2430153" cy="243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defTabSz="762000"/>
            <a:r>
              <a:rPr lang="de-DE" sz="1000" dirty="0">
                <a:latin typeface="Arial" charset="0"/>
                <a:cs typeface="Arial" charset="0"/>
              </a:rPr>
              <a:t>Helmut Hartmann, Bay. StMELF, 2021</a:t>
            </a:r>
          </a:p>
        </p:txBody>
      </p:sp>
      <p:pic>
        <p:nvPicPr>
          <p:cNvPr id="8" name="Grafik 9" descr="HIT-Logo.jpg">
            <a:extLst>
              <a:ext uri="{FF2B5EF4-FFF2-40B4-BE49-F238E27FC236}">
                <a16:creationId xmlns:a16="http://schemas.microsoft.com/office/drawing/2014/main" id="{14247580-8BE7-4666-BE8A-8ADE266E24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059" y="258640"/>
            <a:ext cx="588944" cy="420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Gerade Verbindung 10">
            <a:extLst>
              <a:ext uri="{FF2B5EF4-FFF2-40B4-BE49-F238E27FC236}">
                <a16:creationId xmlns:a16="http://schemas.microsoft.com/office/drawing/2014/main" id="{EBC1A9A1-246B-422C-AC17-E7E927D37F86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" y="456060"/>
            <a:ext cx="363390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>
            <a:extLst>
              <a:ext uri="{FF2B5EF4-FFF2-40B4-BE49-F238E27FC236}">
                <a16:creationId xmlns:a16="http://schemas.microsoft.com/office/drawing/2014/main" id="{284994BC-EC8D-4F01-9175-DFE346691A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472102" y="312390"/>
            <a:ext cx="43180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>
              <a:defRPr/>
            </a:pPr>
            <a:r>
              <a:rPr lang="de-DE" b="1" dirty="0">
                <a:latin typeface="Arial" charset="0"/>
                <a:cs typeface="Arial" charset="0"/>
              </a:rPr>
              <a:t>H</a:t>
            </a:r>
            <a:r>
              <a:rPr lang="de-DE" dirty="0">
                <a:latin typeface="Arial" charset="0"/>
                <a:cs typeface="Arial" charset="0"/>
              </a:rPr>
              <a:t>erkunftssicherungs- und </a:t>
            </a:r>
            <a:r>
              <a:rPr lang="de-DE" b="1" dirty="0">
                <a:latin typeface="Arial" charset="0"/>
                <a:cs typeface="Arial" charset="0"/>
              </a:rPr>
              <a:t>I</a:t>
            </a:r>
            <a:r>
              <a:rPr lang="de-DE" dirty="0">
                <a:latin typeface="Arial" charset="0"/>
                <a:cs typeface="Arial" charset="0"/>
              </a:rPr>
              <a:t>nformationssystem für </a:t>
            </a:r>
            <a:r>
              <a:rPr lang="de-DE" b="1" dirty="0">
                <a:latin typeface="Arial" charset="0"/>
                <a:cs typeface="Arial" charset="0"/>
              </a:rPr>
              <a:t>T</a:t>
            </a:r>
            <a:r>
              <a:rPr lang="de-DE" dirty="0">
                <a:latin typeface="Arial" charset="0"/>
                <a:cs typeface="Arial" charset="0"/>
              </a:rPr>
              <a:t>iere (HIT)</a:t>
            </a:r>
          </a:p>
        </p:txBody>
      </p:sp>
      <p:cxnSp>
        <p:nvCxnSpPr>
          <p:cNvPr id="11" name="Gerade Verbindung 12">
            <a:extLst>
              <a:ext uri="{FF2B5EF4-FFF2-40B4-BE49-F238E27FC236}">
                <a16:creationId xmlns:a16="http://schemas.microsoft.com/office/drawing/2014/main" id="{D3FAF63A-52A0-4188-929D-49EE3279924E}"/>
              </a:ext>
            </a:extLst>
          </p:cNvPr>
          <p:cNvCxnSpPr>
            <a:cxnSpLocks/>
            <a:endCxn id="10" idx="3"/>
          </p:cNvCxnSpPr>
          <p:nvPr userDrawn="1"/>
        </p:nvCxnSpPr>
        <p:spPr>
          <a:xfrm flipH="1">
            <a:off x="8790102" y="451297"/>
            <a:ext cx="168057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3">
            <a:extLst>
              <a:ext uri="{FF2B5EF4-FFF2-40B4-BE49-F238E27FC236}">
                <a16:creationId xmlns:a16="http://schemas.microsoft.com/office/drawing/2014/main" id="{1E840EC8-C16D-4A52-9105-F6EC2866CE70}"/>
              </a:ext>
            </a:extLst>
          </p:cNvPr>
          <p:cNvCxnSpPr>
            <a:cxnSpLocks/>
          </p:cNvCxnSpPr>
          <p:nvPr userDrawn="1"/>
        </p:nvCxnSpPr>
        <p:spPr>
          <a:xfrm flipH="1">
            <a:off x="838200" y="6640915"/>
            <a:ext cx="8116373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551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A51768-7737-4BC0-BF00-5EA6E3E1F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1030024-413C-4FBF-9A69-CF9B84F9F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FB8DB7F-307D-4BFB-9644-D61F8EF9D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3CA898A-382C-4C6D-92A4-01D3604FF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A37B2-3008-4451-832C-DD55D7063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7260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3B3B7E-DAF3-40DF-9558-64F62C296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870FFAE-B098-404A-A138-70988BD6EC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12C2DBB-4A9C-42C3-A028-44F760B58F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2C59446-C20E-4C9D-AB32-A80E196DE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FF48A34-DAD5-4BB9-B689-F4A51F483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0A4AAB9-D911-4C66-886B-666E3B95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5131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086859-1F05-4D3F-9B8F-ED65F2202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59580F1-0852-46C7-B5B6-E0930E92C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84B7081-AE58-45E9-93FA-E7F70B41C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EAE3D38-02B0-4BA5-9FBF-A56D1F5080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E27548D-B547-4262-AA00-FF482C650A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AEB7556-411E-40A9-A855-6F7996E44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1F248D8-0AC8-49A0-AE6D-06D66D9B54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B183289-41A6-41F7-8C3D-C75AD09DC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569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08931A-CD66-4171-8E36-83245B75E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F4B148E-7200-4182-923C-F496E812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FDF057-9EC8-478D-B72A-FD18CFE84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BF80A4-00C3-4C02-A964-FD99DCE45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78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94FA286-3E70-4EAE-B337-178B5A04D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00F7371-8014-4EF1-9E73-13E90FF0D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5B9E1C9-486B-4A09-BDD6-2D057BE7B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091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9B769D-6D98-402E-8CC6-CE23C66C4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4FC83FF-611C-4D30-BE82-FEEAFE7F5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A9E34C5-C2D4-4BEF-87E9-F4F6E90804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0D4A970-A21B-40B0-9AF3-935E21305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4C6AFE-338D-4FCE-A9DC-2F86B11AB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CB63C11-51B8-43E1-BD97-C9B4119BA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977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9DFE32-7C0B-4988-8373-3FE619D61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C026E11-0508-4DF0-8D7D-25F6AE650A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3FA63A-79B1-4270-858E-B6FB3898E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9D97AB-5410-4787-A365-5A1210F23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1DECFE9-010F-4E6A-88FE-FF762B9B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F02B61-5E1B-47EA-B2D7-6B44D2A82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2244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F8818A9-0E48-43F5-9090-CFBC1827C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F11D52-7913-4301-AE22-CAD7EEB5F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9D9310-6019-4D00-A416-3722F20F80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C2267-FB31-4241-B9A2-4C470490BBB4}" type="datetimeFigureOut">
              <a:rPr lang="de-DE" smtClean="0"/>
              <a:t>30.11.2021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ECCDC9D-BB22-4962-95B7-7E61712ED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D32BE1-458E-4FB3-896B-B1BBAB10C5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B2E4B-1D53-4F89-B02A-72E69912EAD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6096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-tier.de/Entwicklung" TargetMode="External"/><Relationship Id="rId2" Type="http://schemas.openxmlformats.org/officeDocument/2006/relationships/hyperlink" Target="http://www.hi-tier.d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hi-tier.de/Entwicklung/Konzept/HIT-DD/Default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-tier.de/HitTes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i-tier.de/Entwicklung/Konzept/HITP/Default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i-tier.de/Entwicklung/Programme/batch000.html" TargetMode="External"/><Relationship Id="rId2" Type="http://schemas.openxmlformats.org/officeDocument/2006/relationships/hyperlink" Target="http://www.hi-tier.de/Entwicklung/Konzept/HITP/Default.ht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i-tier.de/Entwicklung/Konzept/Sicherheit/Default.htm" TargetMode="External"/><Relationship Id="rId3" Type="http://schemas.openxmlformats.org/officeDocument/2006/relationships/hyperlink" Target="http://www.hi-tier.de/Entwicklung/Konzept/HITP/Default.htm" TargetMode="External"/><Relationship Id="rId7" Type="http://schemas.openxmlformats.org/officeDocument/2006/relationships/hyperlink" Target="http://www.hi-tier.de/Entwicklung/Konzept/HITP/feink045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i-tier/entwicklung/Konzept/_asp/dd00001.asp" TargetMode="External"/><Relationship Id="rId5" Type="http://schemas.openxmlformats.org/officeDocument/2006/relationships/hyperlink" Target="http://www.hi-tier.de/Entwicklung/Konzept/HIT-DD/Default.htm" TargetMode="External"/><Relationship Id="rId4" Type="http://schemas.openxmlformats.org/officeDocument/2006/relationships/hyperlink" Target="http://www.hi-tier.de/Entwicklung/Programme/batch000.html" TargetMode="External"/><Relationship Id="rId9" Type="http://schemas.openxmlformats.org/officeDocument/2006/relationships/hyperlink" Target="mailto:hit@hi-tier.d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EBF1E1-FBC5-4613-86A3-663338EA5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199" y="1469805"/>
            <a:ext cx="10515600" cy="1325563"/>
          </a:xfrm>
        </p:spPr>
        <p:txBody>
          <a:bodyPr/>
          <a:lstStyle/>
          <a:p>
            <a:pPr algn="ctr"/>
            <a:r>
              <a:rPr lang="de-DE" dirty="0"/>
              <a:t>Workshop - </a:t>
            </a:r>
            <a:r>
              <a:rPr lang="de-DE" dirty="0" err="1"/>
              <a:t>HitBatch</a:t>
            </a:r>
            <a:r>
              <a:rPr lang="de-DE" dirty="0"/>
              <a:t>-Client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6CEAA77-2413-424F-BAFD-107AF862F7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851399"/>
            <a:ext cx="10515600" cy="1325564"/>
          </a:xfrm>
        </p:spPr>
        <p:txBody>
          <a:bodyPr/>
          <a:lstStyle/>
          <a:p>
            <a:pPr marL="0" indent="0" algn="ctr">
              <a:buNone/>
            </a:pPr>
            <a:r>
              <a:rPr lang="de-DE" dirty="0"/>
              <a:t>Dezember 2021</a:t>
            </a:r>
          </a:p>
        </p:txBody>
      </p:sp>
    </p:spTree>
    <p:extLst>
      <p:ext uri="{BB962C8B-B14F-4D97-AF65-F5344CB8AC3E}">
        <p14:creationId xmlns:p14="http://schemas.microsoft.com/office/powerpoint/2010/main" val="309526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4D52B96-B70F-49C7-B5F9-113CA715D8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6248400"/>
            <a:ext cx="2058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9A89633-520D-403D-AFCB-9080D14B0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14" y="6248400"/>
            <a:ext cx="305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835D05A-52F6-4C61-A15B-FB9BE0F5F4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altLang="de-DE"/>
              <a:t>Gliederung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67AC2EE-7144-42ED-A76B-C8957E68A1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28800" y="1844676"/>
            <a:ext cx="8420100" cy="4098925"/>
          </a:xfrm>
          <a:noFill/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de-DE" altLang="de-DE"/>
              <a:t>Organisation und Einleitung</a:t>
            </a:r>
          </a:p>
          <a:p>
            <a:pPr>
              <a:lnSpc>
                <a:spcPct val="90000"/>
              </a:lnSpc>
            </a:pPr>
            <a:r>
              <a:rPr lang="de-DE" altLang="de-DE"/>
              <a:t>Einstieg, Online-Meldeprogramm </a:t>
            </a:r>
          </a:p>
          <a:p>
            <a:pPr>
              <a:lnSpc>
                <a:spcPct val="90000"/>
              </a:lnSpc>
            </a:pPr>
            <a:r>
              <a:rPr lang="de-DE" altLang="de-DE"/>
              <a:t>Online-Meldeprogramm – Testsystem</a:t>
            </a:r>
          </a:p>
          <a:p>
            <a:pPr>
              <a:lnSpc>
                <a:spcPct val="90000"/>
              </a:lnSpc>
            </a:pPr>
            <a:r>
              <a:rPr lang="de-DE" altLang="de-DE"/>
              <a:t>HIT-Protokoll und Datenfluss</a:t>
            </a:r>
          </a:p>
          <a:p>
            <a:pPr>
              <a:lnSpc>
                <a:spcPct val="90000"/>
              </a:lnSpc>
            </a:pPr>
            <a:r>
              <a:rPr lang="de-DE" altLang="de-DE"/>
              <a:t>HIT-Batchclient</a:t>
            </a:r>
          </a:p>
          <a:p>
            <a:pPr lvl="1">
              <a:lnSpc>
                <a:spcPct val="90000"/>
              </a:lnSpc>
            </a:pPr>
            <a:r>
              <a:rPr lang="de-DE" altLang="de-DE"/>
              <a:t>Grundlagen</a:t>
            </a:r>
          </a:p>
          <a:p>
            <a:pPr lvl="1">
              <a:lnSpc>
                <a:spcPct val="90000"/>
              </a:lnSpc>
            </a:pPr>
            <a:r>
              <a:rPr lang="de-DE" altLang="de-DE"/>
              <a:t>Abfragemöglichkeiten</a:t>
            </a:r>
          </a:p>
          <a:p>
            <a:pPr lvl="1">
              <a:lnSpc>
                <a:spcPct val="90000"/>
              </a:lnSpc>
            </a:pPr>
            <a:r>
              <a:rPr lang="de-DE" altLang="de-DE"/>
              <a:t>Fortgeschrittene Funktionen</a:t>
            </a:r>
          </a:p>
          <a:p>
            <a:pPr>
              <a:lnSpc>
                <a:spcPct val="90000"/>
              </a:lnSpc>
            </a:pPr>
            <a:r>
              <a:rPr lang="de-DE" altLang="de-DE"/>
              <a:t>Praxis, Praxis, Praxis</a:t>
            </a:r>
          </a:p>
          <a:p>
            <a:pPr>
              <a:lnSpc>
                <a:spcPct val="90000"/>
              </a:lnSpc>
            </a:pPr>
            <a:endParaRPr lang="de-DE" altLang="de-DE"/>
          </a:p>
          <a:p>
            <a:pPr>
              <a:lnSpc>
                <a:spcPct val="90000"/>
              </a:lnSpc>
            </a:pPr>
            <a:endParaRPr lang="de-DE" altLang="de-DE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91982A9A-9199-4238-935D-13E18A99A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Einstieg, Online-Meldeprogramm</a:t>
            </a:r>
          </a:p>
        </p:txBody>
      </p:sp>
      <p:sp>
        <p:nvSpPr>
          <p:cNvPr id="4099" name="Inhaltsplatzhalter 2">
            <a:extLst>
              <a:ext uri="{FF2B5EF4-FFF2-40B4-BE49-F238E27FC236}">
                <a16:creationId xmlns:a16="http://schemas.microsoft.com/office/drawing/2014/main" id="{E77FE50C-24A8-4977-B724-8D46EC255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1844676"/>
            <a:ext cx="9789828" cy="4251325"/>
          </a:xfrm>
        </p:spPr>
        <p:txBody>
          <a:bodyPr/>
          <a:lstStyle/>
          <a:p>
            <a:r>
              <a:rPr lang="de-DE" altLang="de-DE" dirty="0"/>
              <a:t>Zentrale URL: </a:t>
            </a:r>
            <a:r>
              <a:rPr lang="de-DE" altLang="de-DE" dirty="0">
                <a:hlinkClick r:id="rId2"/>
              </a:rPr>
              <a:t>www.hi-tier.de</a:t>
            </a:r>
            <a:endParaRPr lang="de-DE" altLang="de-DE" dirty="0"/>
          </a:p>
          <a:p>
            <a:pPr lvl="1"/>
            <a:r>
              <a:rPr lang="de-DE" altLang="de-DE" dirty="0"/>
              <a:t>Online-Meldeprogramm, Produktion</a:t>
            </a:r>
          </a:p>
          <a:p>
            <a:pPr lvl="1"/>
            <a:r>
              <a:rPr lang="de-DE" altLang="de-DE" dirty="0"/>
              <a:t>Entwicklerdokumentation</a:t>
            </a:r>
          </a:p>
          <a:p>
            <a:pPr lvl="2"/>
            <a:r>
              <a:rPr lang="de-DE" altLang="de-DE" dirty="0"/>
              <a:t>Neuigkeiten </a:t>
            </a:r>
            <a:r>
              <a:rPr lang="de-DE" altLang="de-DE" dirty="0">
                <a:hlinkClick r:id="rId3"/>
              </a:rPr>
              <a:t>www.hi-tier.de/Entwicklung</a:t>
            </a:r>
            <a:endParaRPr lang="de-DE" altLang="de-DE" dirty="0"/>
          </a:p>
          <a:p>
            <a:pPr lvl="2"/>
            <a:r>
              <a:rPr lang="de-DE" altLang="de-DE" dirty="0"/>
              <a:t>Data-Dictionary </a:t>
            </a:r>
            <a:r>
              <a:rPr lang="de-DE" altLang="de-DE" dirty="0">
                <a:hlinkClick r:id="rId4"/>
              </a:rPr>
              <a:t>www.hi-tier.de/Entwicklung/Konzept/HIT-DD/Default.htm</a:t>
            </a:r>
            <a:r>
              <a:rPr lang="de-DE" altLang="de-DE" dirty="0"/>
              <a:t> </a:t>
            </a:r>
          </a:p>
          <a:p>
            <a:pPr lvl="1"/>
            <a:r>
              <a:rPr lang="de-DE" altLang="de-DE" dirty="0"/>
              <a:t>Anmeldung: Betriebsnummer, Mitbenutzer, PIN</a:t>
            </a:r>
          </a:p>
          <a:p>
            <a:pPr lvl="1"/>
            <a:r>
              <a:rPr lang="de-DE" altLang="de-DE" dirty="0"/>
              <a:t>Betriebstypen (Rollen) und Kompetenz</a:t>
            </a:r>
          </a:p>
          <a:p>
            <a:pPr lvl="2"/>
            <a:r>
              <a:rPr lang="de-DE" altLang="de-DE" dirty="0"/>
              <a:t>Tierhalter: 01:Rinder, 31:Schweine</a:t>
            </a:r>
          </a:p>
          <a:p>
            <a:pPr lvl="2"/>
            <a:r>
              <a:rPr lang="de-DE" altLang="de-DE" dirty="0"/>
              <a:t>Verwaltung: 08:Veterinär, 13:Adressen (ADS), 15:Regionalstelle (RS)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5836F29F-685E-421E-AED1-B5858B02CA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Online-Meldeprogramm – Testsystem</a:t>
            </a:r>
          </a:p>
        </p:txBody>
      </p:sp>
      <p:sp>
        <p:nvSpPr>
          <p:cNvPr id="5123" name="Inhaltsplatzhalter 2">
            <a:extLst>
              <a:ext uri="{FF2B5EF4-FFF2-40B4-BE49-F238E27FC236}">
                <a16:creationId xmlns:a16="http://schemas.microsoft.com/office/drawing/2014/main" id="{EE317973-8F73-42F7-896A-98D2928DB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1916114"/>
            <a:ext cx="8420100" cy="4179887"/>
          </a:xfrm>
        </p:spPr>
        <p:txBody>
          <a:bodyPr/>
          <a:lstStyle/>
          <a:p>
            <a:r>
              <a:rPr lang="de-DE" altLang="de-DE" dirty="0"/>
              <a:t>Testsystem-URL </a:t>
            </a:r>
            <a:r>
              <a:rPr lang="de-DE" altLang="de-DE" dirty="0">
                <a:hlinkClick r:id="rId2"/>
              </a:rPr>
              <a:t>www.hi-tier.de/HitTest</a:t>
            </a:r>
            <a:endParaRPr lang="de-DE" altLang="de-DE" dirty="0"/>
          </a:p>
          <a:p>
            <a:pPr lvl="1"/>
            <a:r>
              <a:rPr lang="de-DE" altLang="de-DE" dirty="0"/>
              <a:t>Testbenutzer: BNR &lt;LL&gt; 000 000 00xx, PIN Aaaa$9000xx</a:t>
            </a:r>
          </a:p>
          <a:p>
            <a:pPr lvl="1"/>
            <a:r>
              <a:rPr lang="de-DE" altLang="de-DE" dirty="0"/>
              <a:t>Eingabemasken</a:t>
            </a:r>
          </a:p>
          <a:p>
            <a:pPr lvl="1"/>
            <a:r>
              <a:rPr lang="de-DE" altLang="de-DE" dirty="0"/>
              <a:t>Meldungsübersichten, Download CSV + PDF</a:t>
            </a:r>
          </a:p>
          <a:p>
            <a:pPr lvl="1"/>
            <a:r>
              <a:rPr lang="de-DE" altLang="de-DE" dirty="0"/>
              <a:t>Massenmeldungen per CSV-Datei</a:t>
            </a:r>
          </a:p>
          <a:p>
            <a:pPr lvl="1"/>
            <a:r>
              <a:rPr lang="de-DE" altLang="de-DE" dirty="0"/>
              <a:t>Massenabfragen per CSV-Datei</a:t>
            </a:r>
          </a:p>
          <a:p>
            <a:pPr lvl="1"/>
            <a:r>
              <a:rPr lang="de-DE" altLang="de-DE" dirty="0"/>
              <a:t>HIT-Protokoll und Anzeige der internen Befehle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1">
            <a:extLst>
              <a:ext uri="{FF2B5EF4-FFF2-40B4-BE49-F238E27FC236}">
                <a16:creationId xmlns:a16="http://schemas.microsoft.com/office/drawing/2014/main" id="{61235125-DE97-4996-A81A-9C8EDD634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HIT-Protokoll</a:t>
            </a:r>
          </a:p>
        </p:txBody>
      </p:sp>
      <p:sp>
        <p:nvSpPr>
          <p:cNvPr id="6147" name="Inhaltsplatzhalter 2">
            <a:extLst>
              <a:ext uri="{FF2B5EF4-FFF2-40B4-BE49-F238E27FC236}">
                <a16:creationId xmlns:a16="http://schemas.microsoft.com/office/drawing/2014/main" id="{F97DF361-15F6-4CB2-91DC-A07F57524A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1628776"/>
            <a:ext cx="8420100" cy="4467225"/>
          </a:xfrm>
        </p:spPr>
        <p:txBody>
          <a:bodyPr>
            <a:normAutofit/>
          </a:bodyPr>
          <a:lstStyle/>
          <a:p>
            <a:r>
              <a:rPr lang="de-DE" altLang="de-DE" dirty="0"/>
              <a:t>Dokumentation</a:t>
            </a:r>
            <a:br>
              <a:rPr lang="de-DE" altLang="de-DE" dirty="0"/>
            </a:br>
            <a:r>
              <a:rPr lang="de-DE" altLang="de-DE" sz="2600" dirty="0">
                <a:hlinkClick r:id="rId2"/>
              </a:rPr>
              <a:t>www.hi-tier.de/Entwicklung/Konzept/HITP/Default.htm</a:t>
            </a:r>
            <a:endParaRPr lang="de-DE" altLang="de-DE" sz="2600" dirty="0"/>
          </a:p>
          <a:p>
            <a:pPr lvl="1"/>
            <a:r>
              <a:rPr lang="de-DE" altLang="de-DE" dirty="0"/>
              <a:t>Grundsätze Client-Server Kommunikation</a:t>
            </a:r>
          </a:p>
          <a:p>
            <a:pPr lvl="1"/>
            <a:r>
              <a:rPr lang="de-DE" altLang="de-DE" dirty="0"/>
              <a:t>Befehlsstruktur</a:t>
            </a:r>
          </a:p>
          <a:p>
            <a:pPr lvl="2"/>
            <a:r>
              <a:rPr lang="de-DE" altLang="de-DE" dirty="0"/>
              <a:t>Aktionen, </a:t>
            </a:r>
            <a:r>
              <a:rPr lang="de-DE" altLang="de-DE" dirty="0" err="1"/>
              <a:t>Subcodes</a:t>
            </a:r>
            <a:endParaRPr lang="de-DE" altLang="de-DE" dirty="0"/>
          </a:p>
          <a:p>
            <a:pPr lvl="2"/>
            <a:r>
              <a:rPr lang="de-DE" altLang="de-DE" dirty="0"/>
              <a:t>Blockung</a:t>
            </a:r>
          </a:p>
          <a:p>
            <a:pPr lvl="1"/>
            <a:r>
              <a:rPr lang="de-DE" altLang="de-DE" dirty="0"/>
              <a:t>Serverantworten: Aufbau, Schwere</a:t>
            </a:r>
          </a:p>
          <a:p>
            <a:r>
              <a:rPr lang="de-DE" altLang="de-DE" dirty="0"/>
              <a:t>HIT-QL – Query Language</a:t>
            </a:r>
          </a:p>
          <a:p>
            <a:pPr lvl="1"/>
            <a:r>
              <a:rPr lang="de-DE" altLang="de-DE" dirty="0"/>
              <a:t>Abfragebefehl – Aufbau</a:t>
            </a:r>
          </a:p>
          <a:p>
            <a:pPr lvl="2"/>
            <a:r>
              <a:rPr lang="de-DE" altLang="de-DE" dirty="0"/>
              <a:t>Einfache Abfrage vs. Komplexe Funktionen</a:t>
            </a:r>
          </a:p>
          <a:p>
            <a:pPr lvl="1"/>
            <a:r>
              <a:rPr lang="de-DE" altLang="de-DE" dirty="0"/>
              <a:t>Ergebnis, Antworten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36A576A-2E8E-4A77-A619-866ABA935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6248400"/>
            <a:ext cx="2058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B192E4F5-9177-4C1F-8C40-3423FD6145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14" y="6248400"/>
            <a:ext cx="305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455EF7F6-49E7-4AD1-A089-2EE06B0875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altLang="de-DE"/>
              <a:t>HIT-Protokoll und Datenfluss</a:t>
            </a: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1AF4E9DC-F197-4C73-B300-FFF331B6A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4464" y="5516564"/>
            <a:ext cx="1781175" cy="30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448A2F8B-6B60-4442-9D79-56A0D0351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5700" y="5516564"/>
            <a:ext cx="2713038" cy="30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5" name="Rectangle 7">
            <a:extLst>
              <a:ext uri="{FF2B5EF4-FFF2-40B4-BE49-F238E27FC236}">
                <a16:creationId xmlns:a16="http://schemas.microsoft.com/office/drawing/2014/main" id="{D1EE8E31-F399-4E6D-8730-F2771A140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3476" y="4919664"/>
            <a:ext cx="1057275" cy="9413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6" name="Rectangle 8">
            <a:extLst>
              <a:ext uri="{FF2B5EF4-FFF2-40B4-BE49-F238E27FC236}">
                <a16:creationId xmlns:a16="http://schemas.microsoft.com/office/drawing/2014/main" id="{FE9C39F4-C34D-4C5E-AAED-486011CCC7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0" y="1606550"/>
            <a:ext cx="2444750" cy="9779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7" name="Oval 9">
            <a:extLst>
              <a:ext uri="{FF2B5EF4-FFF2-40B4-BE49-F238E27FC236}">
                <a16:creationId xmlns:a16="http://schemas.microsoft.com/office/drawing/2014/main" id="{E1E29E08-679C-449F-9AD7-A0E03F716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981200"/>
            <a:ext cx="1036638" cy="444500"/>
          </a:xfrm>
          <a:prstGeom prst="ellipse">
            <a:avLst/>
          </a:prstGeom>
          <a:solidFill>
            <a:srgbClr val="FCFEB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78" name="Rectangle 10">
            <a:extLst>
              <a:ext uri="{FF2B5EF4-FFF2-40B4-BE49-F238E27FC236}">
                <a16:creationId xmlns:a16="http://schemas.microsoft.com/office/drawing/2014/main" id="{D704A6D1-5D0E-459E-BAC6-85F6EC9C2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057400"/>
            <a:ext cx="838200" cy="274434"/>
          </a:xfrm>
          <a:prstGeom prst="rect">
            <a:avLst/>
          </a:prstGeom>
          <a:solidFill>
            <a:srgbClr val="FCFE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DB-Server</a:t>
            </a:r>
          </a:p>
        </p:txBody>
      </p:sp>
      <p:sp>
        <p:nvSpPr>
          <p:cNvPr id="7179" name="Rectangle 11">
            <a:extLst>
              <a:ext uri="{FF2B5EF4-FFF2-40B4-BE49-F238E27FC236}">
                <a16:creationId xmlns:a16="http://schemas.microsoft.com/office/drawing/2014/main" id="{6E3D5AEF-5A29-4138-B0D0-2FD3AF08E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9939" y="1679575"/>
            <a:ext cx="2074223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/>
              <a:t>Datenbank- und HIT-Server</a:t>
            </a:r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1394D125-FBD3-4351-8F58-993DAEDF9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3688" y="3363914"/>
            <a:ext cx="2125662" cy="97313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grpSp>
        <p:nvGrpSpPr>
          <p:cNvPr id="7181" name="Group 15">
            <a:extLst>
              <a:ext uri="{FF2B5EF4-FFF2-40B4-BE49-F238E27FC236}">
                <a16:creationId xmlns:a16="http://schemas.microsoft.com/office/drawing/2014/main" id="{45C31A0F-BEF1-4FC5-9C8B-2BE806519627}"/>
              </a:ext>
            </a:extLst>
          </p:cNvPr>
          <p:cNvGrpSpPr>
            <a:grpSpLocks/>
          </p:cNvGrpSpPr>
          <p:nvPr/>
        </p:nvGrpSpPr>
        <p:grpSpPr bwMode="auto">
          <a:xfrm>
            <a:off x="3687764" y="3967164"/>
            <a:ext cx="915987" cy="339725"/>
            <a:chOff x="1603" y="2499"/>
            <a:chExt cx="576" cy="214"/>
          </a:xfrm>
        </p:grpSpPr>
        <p:sp>
          <p:nvSpPr>
            <p:cNvPr id="7216" name="Oval 13">
              <a:extLst>
                <a:ext uri="{FF2B5EF4-FFF2-40B4-BE49-F238E27FC236}">
                  <a16:creationId xmlns:a16="http://schemas.microsoft.com/office/drawing/2014/main" id="{703C0F75-44CD-45F1-974A-FBD614FAB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" y="2499"/>
              <a:ext cx="576" cy="214"/>
            </a:xfrm>
            <a:prstGeom prst="ellipse">
              <a:avLst/>
            </a:prstGeom>
            <a:solidFill>
              <a:srgbClr val="FFFF99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F76681"/>
                </a:buClr>
                <a:buSzPct val="7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D9319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600200" indent="-228600">
                <a:spcBef>
                  <a:spcPct val="20000"/>
                </a:spcBef>
                <a:buSzPct val="100000"/>
                <a:buChar char="–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057400" indent="-228600">
                <a:spcBef>
                  <a:spcPct val="20000"/>
                </a:spcBef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endParaRPr lang="de-DE" altLang="de-DE" sz="2400">
                <a:latin typeface="Times New Roman" panose="02020603050405020304" pitchFamily="18" charset="0"/>
              </a:endParaRPr>
            </a:p>
          </p:txBody>
        </p:sp>
        <p:sp>
          <p:nvSpPr>
            <p:cNvPr id="7217" name="Rectangle 14">
              <a:extLst>
                <a:ext uri="{FF2B5EF4-FFF2-40B4-BE49-F238E27FC236}">
                  <a16:creationId xmlns:a16="http://schemas.microsoft.com/office/drawing/2014/main" id="{F962933F-36DD-4762-B5F0-0805036A1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5" y="2537"/>
              <a:ext cx="497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>
              <a:lvl1pPr defTabSz="762000">
                <a:spcBef>
                  <a:spcPct val="20000"/>
                </a:spcBef>
                <a:buClr>
                  <a:schemeClr val="accent1"/>
                </a:buClr>
                <a:buSzPct val="100000"/>
                <a:buFont typeface="Wingdings" panose="05000000000000000000" pitchFamily="2" charset="2"/>
                <a:buChar char="l"/>
                <a:defRPr sz="2800">
                  <a:solidFill>
                    <a:schemeClr val="tx1"/>
                  </a:solidFill>
                  <a:latin typeface="Arial Narrow" panose="020B0606020202030204" pitchFamily="34" charset="0"/>
                </a:defRPr>
              </a:lvl1pPr>
              <a:lvl2pPr marL="571500" indent="-285750" defTabSz="762000">
                <a:spcBef>
                  <a:spcPct val="20000"/>
                </a:spcBef>
                <a:buClr>
                  <a:srgbClr val="F76681"/>
                </a:buClr>
                <a:buSzPct val="7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 Narrow" panose="020B0606020202030204" pitchFamily="34" charset="0"/>
                </a:defRPr>
              </a:lvl2pPr>
              <a:lvl3pPr marL="1143000" indent="-228600" defTabSz="762000">
                <a:spcBef>
                  <a:spcPct val="20000"/>
                </a:spcBef>
                <a:buClr>
                  <a:srgbClr val="D93192"/>
                </a:buClr>
                <a:buSzPct val="100000"/>
                <a:buChar char="•"/>
                <a:defRPr sz="2000">
                  <a:solidFill>
                    <a:schemeClr val="tx1"/>
                  </a:solidFill>
                  <a:latin typeface="Arial Narrow" panose="020B0606020202030204" pitchFamily="34" charset="0"/>
                </a:defRPr>
              </a:lvl3pPr>
              <a:lvl4pPr marL="1714500" indent="-228600" defTabSz="762000">
                <a:spcBef>
                  <a:spcPct val="20000"/>
                </a:spcBef>
                <a:buSzPct val="100000"/>
                <a:buChar char="–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4pPr>
              <a:lvl5pPr marL="2286000" indent="-228600" defTabSz="762000">
                <a:spcBef>
                  <a:spcPct val="20000"/>
                </a:spcBef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5pPr>
              <a:lvl6pPr marL="2743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6pPr>
              <a:lvl7pPr marL="32004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7pPr>
              <a:lvl8pPr marL="3657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8pPr>
              <a:lvl9pPr marL="4114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SzPct val="100000"/>
                <a:buChar char="•"/>
                <a:defRPr>
                  <a:solidFill>
                    <a:schemeClr val="tx1"/>
                  </a:solidFill>
                  <a:latin typeface="Arial Narrow" panose="020B0606020202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1200"/>
                <a:t>Webserver</a:t>
              </a:r>
            </a:p>
          </p:txBody>
        </p:sp>
      </p:grpSp>
      <p:sp>
        <p:nvSpPr>
          <p:cNvPr id="7182" name="Oval 16">
            <a:extLst>
              <a:ext uri="{FF2B5EF4-FFF2-40B4-BE49-F238E27FC236}">
                <a16:creationId xmlns:a16="http://schemas.microsoft.com/office/drawing/2014/main" id="{23559970-4D44-4D61-847E-E348DBD14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7764" y="3413126"/>
            <a:ext cx="915987" cy="466725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83" name="Rectangle 17">
            <a:extLst>
              <a:ext uri="{FF2B5EF4-FFF2-40B4-BE49-F238E27FC236}">
                <a16:creationId xmlns:a16="http://schemas.microsoft.com/office/drawing/2014/main" id="{8A433C03-8847-4D15-9373-752CCBC68E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6035" y="3424238"/>
            <a:ext cx="883256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HIT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Java-Servlet</a:t>
            </a:r>
          </a:p>
        </p:txBody>
      </p:sp>
      <p:sp>
        <p:nvSpPr>
          <p:cNvPr id="7184" name="Rectangle 18">
            <a:extLst>
              <a:ext uri="{FF2B5EF4-FFF2-40B4-BE49-F238E27FC236}">
                <a16:creationId xmlns:a16="http://schemas.microsoft.com/office/drawing/2014/main" id="{7F247F8E-97DE-472C-AE8B-C1F88F9AC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8288" y="3740150"/>
            <a:ext cx="93359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/>
              <a:t>Webserver</a:t>
            </a:r>
          </a:p>
        </p:txBody>
      </p:sp>
      <p:sp>
        <p:nvSpPr>
          <p:cNvPr id="7185" name="Rectangle 19">
            <a:extLst>
              <a:ext uri="{FF2B5EF4-FFF2-40B4-BE49-F238E27FC236}">
                <a16:creationId xmlns:a16="http://schemas.microsoft.com/office/drawing/2014/main" id="{75ECB4CF-781D-49E7-B63D-BB9435849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500" y="4870450"/>
            <a:ext cx="3201988" cy="839788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86" name="Oval 20">
            <a:extLst>
              <a:ext uri="{FF2B5EF4-FFF2-40B4-BE49-F238E27FC236}">
                <a16:creationId xmlns:a16="http://schemas.microsoft.com/office/drawing/2014/main" id="{600DCF57-754C-4240-B7CF-53DB8E4196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1938" y="5326064"/>
            <a:ext cx="914400" cy="339725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87" name="Rectangle 21">
            <a:extLst>
              <a:ext uri="{FF2B5EF4-FFF2-40B4-BE49-F238E27FC236}">
                <a16:creationId xmlns:a16="http://schemas.microsoft.com/office/drawing/2014/main" id="{56B0857F-5E1A-4797-939F-9C83E242B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9413" y="5375275"/>
            <a:ext cx="646012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Browser</a:t>
            </a:r>
          </a:p>
        </p:txBody>
      </p:sp>
      <p:sp>
        <p:nvSpPr>
          <p:cNvPr id="7188" name="Oval 22">
            <a:extLst>
              <a:ext uri="{FF2B5EF4-FFF2-40B4-BE49-F238E27FC236}">
                <a16:creationId xmlns:a16="http://schemas.microsoft.com/office/drawing/2014/main" id="{36A0E4FA-D266-418E-89D2-16916251F8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3500" y="5321301"/>
            <a:ext cx="915988" cy="339725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89" name="Rectangle 23">
            <a:extLst>
              <a:ext uri="{FF2B5EF4-FFF2-40B4-BE49-F238E27FC236}">
                <a16:creationId xmlns:a16="http://schemas.microsoft.com/office/drawing/2014/main" id="{88BFB863-0125-4AD9-B2E7-261708C4B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3784" y="5284788"/>
            <a:ext cx="504947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Java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Client</a:t>
            </a:r>
          </a:p>
        </p:txBody>
      </p:sp>
      <p:sp>
        <p:nvSpPr>
          <p:cNvPr id="7190" name="Rectangle 24">
            <a:extLst>
              <a:ext uri="{FF2B5EF4-FFF2-40B4-BE49-F238E27FC236}">
                <a16:creationId xmlns:a16="http://schemas.microsoft.com/office/drawing/2014/main" id="{D1788A5A-3B23-499E-91B2-158054DB6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275" y="4865688"/>
            <a:ext cx="674866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/>
              <a:t>Clients</a:t>
            </a:r>
          </a:p>
        </p:txBody>
      </p:sp>
      <p:sp>
        <p:nvSpPr>
          <p:cNvPr id="7191" name="Oval 25">
            <a:extLst>
              <a:ext uri="{FF2B5EF4-FFF2-40B4-BE49-F238E27FC236}">
                <a16:creationId xmlns:a16="http://schemas.microsoft.com/office/drawing/2014/main" id="{5E37291E-9EC6-4D3B-A5B1-D0BCF4F593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6651" y="5321301"/>
            <a:ext cx="911225" cy="339725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192" name="Rectangle 26">
            <a:extLst>
              <a:ext uri="{FF2B5EF4-FFF2-40B4-BE49-F238E27FC236}">
                <a16:creationId xmlns:a16="http://schemas.microsoft.com/office/drawing/2014/main" id="{8AAA7C9C-9516-4674-9D0F-37B826CFA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157" y="5297489"/>
            <a:ext cx="654027" cy="397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000"/>
              <a:t>anderer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000"/>
              <a:t>HIT-Client</a:t>
            </a:r>
          </a:p>
        </p:txBody>
      </p:sp>
      <p:sp>
        <p:nvSpPr>
          <p:cNvPr id="7193" name="Line 27">
            <a:extLst>
              <a:ext uri="{FF2B5EF4-FFF2-40B4-BE49-F238E27FC236}">
                <a16:creationId xmlns:a16="http://schemas.microsoft.com/office/drawing/2014/main" id="{2996BA36-7C9B-48C2-B4E9-C35BB352E38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162426" y="4389438"/>
            <a:ext cx="2873375" cy="9255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94" name="Rectangle 28">
            <a:extLst>
              <a:ext uri="{FF2B5EF4-FFF2-40B4-BE49-F238E27FC236}">
                <a16:creationId xmlns:a16="http://schemas.microsoft.com/office/drawing/2014/main" id="{DF62D961-E79B-46E3-B6AD-B595AE1FA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1" y="4724400"/>
            <a:ext cx="1452193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TCP/IP </a:t>
            </a:r>
            <a:br>
              <a:rPr lang="de-DE" altLang="de-DE" sz="1200"/>
            </a:br>
            <a:r>
              <a:rPr lang="de-DE" altLang="de-DE" sz="1200"/>
              <a:t>(HTTP, später HTTPS)</a:t>
            </a:r>
          </a:p>
        </p:txBody>
      </p:sp>
      <p:sp>
        <p:nvSpPr>
          <p:cNvPr id="7195" name="Line 29">
            <a:extLst>
              <a:ext uri="{FF2B5EF4-FFF2-40B4-BE49-F238E27FC236}">
                <a16:creationId xmlns:a16="http://schemas.microsoft.com/office/drawing/2014/main" id="{D0B3F176-2809-4D85-9619-FA6FCC0756F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21426" y="3055938"/>
            <a:ext cx="1782763" cy="2259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96" name="Line 30">
            <a:extLst>
              <a:ext uri="{FF2B5EF4-FFF2-40B4-BE49-F238E27FC236}">
                <a16:creationId xmlns:a16="http://schemas.microsoft.com/office/drawing/2014/main" id="{B230AA1E-CE34-4D8C-A2BE-F2592380B2F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1" y="2805113"/>
            <a:ext cx="3636963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97" name="Rectangle 31">
            <a:extLst>
              <a:ext uri="{FF2B5EF4-FFF2-40B4-BE49-F238E27FC236}">
                <a16:creationId xmlns:a16="http://schemas.microsoft.com/office/drawing/2014/main" id="{FBB04E5E-B936-4A6F-9945-7EA1CB53C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0950" y="2822575"/>
            <a:ext cx="2249528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Firewall ( nur offen für HIT-Protokoll )</a:t>
            </a:r>
          </a:p>
        </p:txBody>
      </p:sp>
      <p:sp>
        <p:nvSpPr>
          <p:cNvPr id="7198" name="Line 32">
            <a:extLst>
              <a:ext uri="{FF2B5EF4-FFF2-40B4-BE49-F238E27FC236}">
                <a16:creationId xmlns:a16="http://schemas.microsoft.com/office/drawing/2014/main" id="{EF4928CB-79A1-4EA4-A4F1-85910C38C3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516564" y="2201863"/>
            <a:ext cx="1412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199" name="Line 33">
            <a:extLst>
              <a:ext uri="{FF2B5EF4-FFF2-40B4-BE49-F238E27FC236}">
                <a16:creationId xmlns:a16="http://schemas.microsoft.com/office/drawing/2014/main" id="{CDB19BB6-37AD-4E19-9982-D3BE978541B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21425" y="3055938"/>
            <a:ext cx="2782888" cy="22590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00" name="Line 34">
            <a:extLst>
              <a:ext uri="{FF2B5EF4-FFF2-40B4-BE49-F238E27FC236}">
                <a16:creationId xmlns:a16="http://schemas.microsoft.com/office/drawing/2014/main" id="{FA4F8B42-DE87-4879-B5A5-5F658F950F4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08513" y="3055938"/>
            <a:ext cx="1712912" cy="501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01" name="Rectangle 35">
            <a:extLst>
              <a:ext uri="{FF2B5EF4-FFF2-40B4-BE49-F238E27FC236}">
                <a16:creationId xmlns:a16="http://schemas.microsoft.com/office/drawing/2014/main" id="{21D5549C-F826-4CC1-9A24-5E1B6660D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1" y="3276600"/>
            <a:ext cx="994953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TCP/IP</a:t>
            </a:r>
            <a:br>
              <a:rPr lang="de-DE" altLang="de-DE" sz="1200"/>
            </a:br>
            <a:r>
              <a:rPr lang="de-DE" altLang="de-DE" sz="1200"/>
              <a:t>(HIT-Protokoll)</a:t>
            </a:r>
          </a:p>
        </p:txBody>
      </p:sp>
      <p:sp>
        <p:nvSpPr>
          <p:cNvPr id="7202" name="Line 40">
            <a:extLst>
              <a:ext uri="{FF2B5EF4-FFF2-40B4-BE49-F238E27FC236}">
                <a16:creationId xmlns:a16="http://schemas.microsoft.com/office/drawing/2014/main" id="{F5FE4CBB-AE19-403D-A965-8631E087BC06}"/>
              </a:ext>
            </a:extLst>
          </p:cNvPr>
          <p:cNvSpPr>
            <a:spLocks noChangeShapeType="1"/>
          </p:cNvSpPr>
          <p:nvPr/>
        </p:nvSpPr>
        <p:spPr bwMode="auto">
          <a:xfrm>
            <a:off x="6391276" y="2805113"/>
            <a:ext cx="342582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03" name="Line 41">
            <a:extLst>
              <a:ext uri="{FF2B5EF4-FFF2-40B4-BE49-F238E27FC236}">
                <a16:creationId xmlns:a16="http://schemas.microsoft.com/office/drawing/2014/main" id="{CE0F1F1D-1DD2-431D-A278-44BDB719E2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321425" y="2403476"/>
            <a:ext cx="0" cy="6524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04" name="Oval 42">
            <a:extLst>
              <a:ext uri="{FF2B5EF4-FFF2-40B4-BE49-F238E27FC236}">
                <a16:creationId xmlns:a16="http://schemas.microsoft.com/office/drawing/2014/main" id="{180708F4-707D-40FE-BFD5-0C4D3834E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6988" y="5105400"/>
            <a:ext cx="728662" cy="268288"/>
          </a:xfrm>
          <a:prstGeom prst="ellipse">
            <a:avLst/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205" name="Rectangle 43">
            <a:extLst>
              <a:ext uri="{FF2B5EF4-FFF2-40B4-BE49-F238E27FC236}">
                <a16:creationId xmlns:a16="http://schemas.microsoft.com/office/drawing/2014/main" id="{ADAC66D1-2CBD-4225-91AD-C3279EED84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4614" y="5507039"/>
            <a:ext cx="617537" cy="268287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206" name="Rectangle 44">
            <a:extLst>
              <a:ext uri="{FF2B5EF4-FFF2-40B4-BE49-F238E27FC236}">
                <a16:creationId xmlns:a16="http://schemas.microsoft.com/office/drawing/2014/main" id="{152E25F2-A496-4B97-9136-4DBF90D4B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105401"/>
            <a:ext cx="522288" cy="22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3" rIns="73025" bIns="36513">
            <a:spAutoFit/>
          </a:bodyPr>
          <a:lstStyle>
            <a:lvl1pPr defTabSz="487363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87363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87363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87363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87363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000"/>
              <a:t>Prozess</a:t>
            </a:r>
          </a:p>
        </p:txBody>
      </p:sp>
      <p:sp>
        <p:nvSpPr>
          <p:cNvPr id="7207" name="Rectangle 45">
            <a:extLst>
              <a:ext uri="{FF2B5EF4-FFF2-40B4-BE49-F238E27FC236}">
                <a16:creationId xmlns:a16="http://schemas.microsoft.com/office/drawing/2014/main" id="{00540A22-BCB7-48F8-869A-542F645F6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8589" y="5575301"/>
            <a:ext cx="541815" cy="227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3" rIns="73025" bIns="36513">
            <a:spAutoFit/>
          </a:bodyPr>
          <a:lstStyle>
            <a:lvl1pPr defTabSz="487363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 defTabSz="487363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487363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 defTabSz="487363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 defTabSz="487363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defTabSz="487363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000"/>
              <a:t>Rechner</a:t>
            </a:r>
          </a:p>
        </p:txBody>
      </p:sp>
      <p:sp>
        <p:nvSpPr>
          <p:cNvPr id="7208" name="Line 46">
            <a:extLst>
              <a:ext uri="{FF2B5EF4-FFF2-40B4-BE49-F238E27FC236}">
                <a16:creationId xmlns:a16="http://schemas.microsoft.com/office/drawing/2014/main" id="{4383D288-FF6C-4A73-8C8A-CD936A005159}"/>
              </a:ext>
            </a:extLst>
          </p:cNvPr>
          <p:cNvSpPr>
            <a:spLocks noChangeShapeType="1"/>
          </p:cNvSpPr>
          <p:nvPr/>
        </p:nvSpPr>
        <p:spPr bwMode="auto">
          <a:xfrm>
            <a:off x="7604125" y="4864100"/>
            <a:ext cx="0" cy="8524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09" name="Line 47">
            <a:extLst>
              <a:ext uri="{FF2B5EF4-FFF2-40B4-BE49-F238E27FC236}">
                <a16:creationId xmlns:a16="http://schemas.microsoft.com/office/drawing/2014/main" id="{FE4C4E30-0176-460B-8DE8-5B6AA60F7132}"/>
              </a:ext>
            </a:extLst>
          </p:cNvPr>
          <p:cNvSpPr>
            <a:spLocks noChangeShapeType="1"/>
          </p:cNvSpPr>
          <p:nvPr/>
        </p:nvSpPr>
        <p:spPr bwMode="auto">
          <a:xfrm>
            <a:off x="8675688" y="4864100"/>
            <a:ext cx="0" cy="85248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210" name="Rectangle 48">
            <a:extLst>
              <a:ext uri="{FF2B5EF4-FFF2-40B4-BE49-F238E27FC236}">
                <a16:creationId xmlns:a16="http://schemas.microsoft.com/office/drawing/2014/main" id="{8AB97710-2EDE-49D1-8B55-1E2D36B97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663" y="4879975"/>
            <a:ext cx="719750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Legende</a:t>
            </a:r>
            <a:r>
              <a:rPr lang="de-DE" altLang="de-DE" sz="1200">
                <a:latin typeface="Times New Roman" panose="02020603050405020304" pitchFamily="18" charset="0"/>
              </a:rPr>
              <a:t>:</a:t>
            </a:r>
          </a:p>
        </p:txBody>
      </p:sp>
      <p:sp>
        <p:nvSpPr>
          <p:cNvPr id="7211" name="Oval 49">
            <a:extLst>
              <a:ext uri="{FF2B5EF4-FFF2-40B4-BE49-F238E27FC236}">
                <a16:creationId xmlns:a16="http://schemas.microsoft.com/office/drawing/2014/main" id="{5C48257D-7C4A-4FCB-A17A-705C1E855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9600" y="1987550"/>
            <a:ext cx="1036638" cy="444500"/>
          </a:xfrm>
          <a:prstGeom prst="ellipse">
            <a:avLst/>
          </a:prstGeom>
          <a:solidFill>
            <a:srgbClr val="FCFEB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7212" name="Rectangle 50">
            <a:extLst>
              <a:ext uri="{FF2B5EF4-FFF2-40B4-BE49-F238E27FC236}">
                <a16:creationId xmlns:a16="http://schemas.microsoft.com/office/drawing/2014/main" id="{7AD66F64-077D-4A5A-94BA-34E837EE9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6788" y="2933700"/>
            <a:ext cx="1059586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/>
              <a:t>offenes Netz</a:t>
            </a:r>
          </a:p>
        </p:txBody>
      </p:sp>
      <p:sp>
        <p:nvSpPr>
          <p:cNvPr id="7213" name="Rectangle 51">
            <a:extLst>
              <a:ext uri="{FF2B5EF4-FFF2-40B4-BE49-F238E27FC236}">
                <a16:creationId xmlns:a16="http://schemas.microsoft.com/office/drawing/2014/main" id="{7DEEBB32-BA6C-485F-BA23-F65389569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2475" y="2479675"/>
            <a:ext cx="159018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400" b="1"/>
              <a:t>geschlossenes Netz</a:t>
            </a:r>
          </a:p>
        </p:txBody>
      </p:sp>
      <p:sp>
        <p:nvSpPr>
          <p:cNvPr id="7214" name="Rectangle 52">
            <a:extLst>
              <a:ext uri="{FF2B5EF4-FFF2-40B4-BE49-F238E27FC236}">
                <a16:creationId xmlns:a16="http://schemas.microsoft.com/office/drawing/2014/main" id="{019825CC-45F4-4A37-9501-6790E2062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3813" y="1993900"/>
            <a:ext cx="792975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571500" indent="-285750" defTabSz="76200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 defTabSz="7620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714500" indent="-228600" defTabSz="7620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286000" indent="-228600" defTabSz="7620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743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32004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657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4114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HIT-Server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/>
              <a:t>in Java</a:t>
            </a:r>
          </a:p>
        </p:txBody>
      </p:sp>
      <p:sp>
        <p:nvSpPr>
          <p:cNvPr id="7215" name="Line 53">
            <a:extLst>
              <a:ext uri="{FF2B5EF4-FFF2-40B4-BE49-F238E27FC236}">
                <a16:creationId xmlns:a16="http://schemas.microsoft.com/office/drawing/2014/main" id="{7FFC15FB-8696-4D45-B414-A11DBAA05AB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49725" y="3886201"/>
            <a:ext cx="0" cy="85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>
            <a:extLst>
              <a:ext uri="{FF2B5EF4-FFF2-40B4-BE49-F238E27FC236}">
                <a16:creationId xmlns:a16="http://schemas.microsoft.com/office/drawing/2014/main" id="{632F24EB-4D06-4E9F-8A19-735D7222F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HIT-Batchclient - Grundlagen</a:t>
            </a:r>
          </a:p>
        </p:txBody>
      </p:sp>
      <p:sp>
        <p:nvSpPr>
          <p:cNvPr id="8195" name="Inhaltsplatzhalter 2">
            <a:extLst>
              <a:ext uri="{FF2B5EF4-FFF2-40B4-BE49-F238E27FC236}">
                <a16:creationId xmlns:a16="http://schemas.microsoft.com/office/drawing/2014/main" id="{9415E094-54D3-4BF0-BFA2-0CAC988F5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1844676"/>
            <a:ext cx="8420100" cy="4251325"/>
          </a:xfrm>
        </p:spPr>
        <p:txBody>
          <a:bodyPr/>
          <a:lstStyle/>
          <a:p>
            <a:r>
              <a:rPr lang="de-DE" altLang="de-DE" dirty="0" err="1"/>
              <a:t>Dokumenation</a:t>
            </a:r>
            <a:r>
              <a:rPr lang="de-DE" altLang="de-DE" dirty="0"/>
              <a:t> </a:t>
            </a:r>
            <a:br>
              <a:rPr lang="de-DE" altLang="de-DE" dirty="0"/>
            </a:br>
            <a:r>
              <a:rPr lang="de-DE" altLang="de-DE" sz="2400" dirty="0">
                <a:hlinkClick r:id="rId2"/>
              </a:rPr>
              <a:t>www.hi-tier.de/Entwicklung/</a:t>
            </a:r>
            <a:r>
              <a:rPr lang="de-DE" altLang="de-DE" sz="2400" dirty="0">
                <a:hlinkClick r:id="rId3"/>
              </a:rPr>
              <a:t>Programme/batch000.html</a:t>
            </a:r>
            <a:endParaRPr lang="de-DE" altLang="de-DE" sz="2400" dirty="0"/>
          </a:p>
          <a:p>
            <a:pPr lvl="1"/>
            <a:r>
              <a:rPr lang="de-DE" altLang="de-DE" dirty="0"/>
              <a:t>Installation von Java und dem Batch-Client</a:t>
            </a:r>
          </a:p>
          <a:p>
            <a:pPr lvl="1"/>
            <a:r>
              <a:rPr lang="de-DE" altLang="de-DE" dirty="0"/>
              <a:t>Programmaufruf und Automatisierung</a:t>
            </a:r>
          </a:p>
          <a:p>
            <a:pPr lvl="1"/>
            <a:r>
              <a:rPr lang="de-DE" altLang="de-DE" dirty="0"/>
              <a:t>Steuerungsoptionen der INI-Datei</a:t>
            </a:r>
          </a:p>
          <a:p>
            <a:pPr lvl="1"/>
            <a:r>
              <a:rPr lang="de-DE" altLang="de-DE" dirty="0"/>
              <a:t>Kommunikation, Firewall Problematik</a:t>
            </a:r>
          </a:p>
          <a:p>
            <a:pPr lvl="1"/>
            <a:r>
              <a:rPr lang="de-DE" altLang="de-DE" dirty="0"/>
              <a:t>Überblick über grundsätzliche Nutzungsmöglichkeiten</a:t>
            </a:r>
          </a:p>
          <a:p>
            <a:pPr lvl="1"/>
            <a:r>
              <a:rPr lang="de-DE" altLang="de-DE" dirty="0"/>
              <a:t>Daten senden/bearbeiten mit dem Batch-Client</a:t>
            </a:r>
          </a:p>
          <a:p>
            <a:pPr lvl="1"/>
            <a:r>
              <a:rPr lang="de-DE" altLang="de-DE" dirty="0"/>
              <a:t>Daten abholen</a:t>
            </a:r>
          </a:p>
          <a:p>
            <a:endParaRPr lang="de-DE" altLang="de-DE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>
            <a:extLst>
              <a:ext uri="{FF2B5EF4-FFF2-40B4-BE49-F238E27FC236}">
                <a16:creationId xmlns:a16="http://schemas.microsoft.com/office/drawing/2014/main" id="{FEB69F1A-214B-4B4D-BFE2-1721F0EC2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/>
              <a:t>HIT-Batchclient - Fortgeschrittene Funktionen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D93E-32B9-4CEF-9862-18C3D5D7D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85950" y="1773238"/>
            <a:ext cx="8420100" cy="4322762"/>
          </a:xfrm>
        </p:spPr>
        <p:txBody>
          <a:bodyPr/>
          <a:lstStyle/>
          <a:p>
            <a:pPr>
              <a:defRPr/>
            </a:pPr>
            <a:r>
              <a:rPr lang="de-DE" altLang="de-DE" dirty="0"/>
              <a:t>Weiterverarbeitung der Daten in Excel</a:t>
            </a:r>
          </a:p>
          <a:p>
            <a:pPr>
              <a:defRPr/>
            </a:pPr>
            <a:r>
              <a:rPr lang="de-DE" altLang="de-DE" dirty="0"/>
              <a:t>Fortgeschrittene Abfragefunktionen</a:t>
            </a:r>
          </a:p>
          <a:p>
            <a:pPr lvl="1">
              <a:defRPr/>
            </a:pPr>
            <a:r>
              <a:rPr lang="de-DE" altLang="de-DE" dirty="0"/>
              <a:t>Z.B. Bestandsregister</a:t>
            </a:r>
          </a:p>
          <a:p>
            <a:pPr lvl="1">
              <a:defRPr/>
            </a:pPr>
            <a:r>
              <a:rPr lang="de-DE" altLang="de-DE" dirty="0" err="1"/>
              <a:t>Where</a:t>
            </a:r>
            <a:r>
              <a:rPr lang="de-DE" altLang="de-DE" dirty="0"/>
              <a:t> in Funktionen</a:t>
            </a:r>
          </a:p>
          <a:p>
            <a:pPr>
              <a:defRPr/>
            </a:pPr>
            <a:r>
              <a:rPr lang="de-DE" altLang="de-DE" dirty="0"/>
              <a:t>Filter, Mengenoperationen</a:t>
            </a:r>
          </a:p>
          <a:p>
            <a:pPr>
              <a:defRPr/>
            </a:pPr>
            <a:r>
              <a:rPr lang="de-DE" altLang="de-DE" dirty="0"/>
              <a:t>HIT-Pop – </a:t>
            </a:r>
            <a:r>
              <a:rPr lang="de-DE" altLang="de-DE" dirty="0" err="1"/>
              <a:t>Postprocessing</a:t>
            </a:r>
            <a:endParaRPr lang="de-DE" altLang="de-DE" dirty="0"/>
          </a:p>
          <a:p>
            <a:pPr>
              <a:defRPr/>
            </a:pPr>
            <a:r>
              <a:rPr lang="de-DE" altLang="de-DE" dirty="0"/>
              <a:t>Satz vs. Blockmodus</a:t>
            </a:r>
          </a:p>
          <a:p>
            <a:pPr>
              <a:defRPr/>
            </a:pPr>
            <a:r>
              <a:rPr lang="de-DE" altLang="de-DE" dirty="0"/>
              <a:t>Delta-Abfragen</a:t>
            </a:r>
          </a:p>
          <a:p>
            <a:pPr marL="0" indent="0">
              <a:buNone/>
              <a:defRPr/>
            </a:pPr>
            <a:endParaRPr lang="de-DE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1E626A1-73F2-4013-84B5-32303017D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6248400"/>
            <a:ext cx="20589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103F17E4-EF18-4F1B-8AAD-31D446DDD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0414" y="6248400"/>
            <a:ext cx="3051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76681"/>
              </a:buClr>
              <a:buSzPct val="7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D93192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•"/>
              <a:defRPr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de-DE" altLang="de-DE" sz="2400">
              <a:latin typeface="Times New Roman" panose="02020603050405020304" pitchFamily="18" charset="0"/>
            </a:endParaRPr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53CCD44B-4275-4927-89C9-A1C713FCE1F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de-DE" altLang="de-DE"/>
              <a:t>Informationsquellen</a:t>
            </a:r>
          </a:p>
        </p:txBody>
      </p:sp>
      <p:sp>
        <p:nvSpPr>
          <p:cNvPr id="10245" name="Rectangle 5">
            <a:extLst>
              <a:ext uri="{FF2B5EF4-FFF2-40B4-BE49-F238E27FC236}">
                <a16:creationId xmlns:a16="http://schemas.microsoft.com/office/drawing/2014/main" id="{C982CD55-ACDF-4A8E-A2EA-9EB835350F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5950" y="1600200"/>
            <a:ext cx="8420100" cy="4495800"/>
          </a:xfrm>
          <a:noFill/>
        </p:spPr>
        <p:txBody>
          <a:bodyPr/>
          <a:lstStyle/>
          <a:p>
            <a:r>
              <a:rPr lang="de-DE" altLang="de-DE"/>
              <a:t>„HI-Tier Entwicklung“ als zentrale Informationsquelle</a:t>
            </a:r>
          </a:p>
          <a:p>
            <a:pPr lvl="1"/>
            <a:r>
              <a:rPr lang="de-DE" altLang="de-DE" sz="2000"/>
              <a:t>HIT-Protokoll </a:t>
            </a:r>
            <a:r>
              <a:rPr lang="de-DE" altLang="de-DE" sz="2000">
                <a:hlinkClick r:id="rId3"/>
              </a:rPr>
              <a:t>www.hi-tier.de/Entwicklung/Konzept/HITP/Default.htm</a:t>
            </a:r>
            <a:endParaRPr lang="de-DE" altLang="de-DE" sz="2000"/>
          </a:p>
          <a:p>
            <a:pPr lvl="1"/>
            <a:r>
              <a:rPr lang="de-DE" altLang="de-DE" sz="2000"/>
              <a:t>HIT-Batch-Client </a:t>
            </a:r>
            <a:r>
              <a:rPr lang="de-DE" altLang="de-DE" sz="2000">
                <a:hlinkClick r:id="rId3"/>
              </a:rPr>
              <a:t>www.hi-tier.de/Entwicklung/</a:t>
            </a:r>
            <a:r>
              <a:rPr lang="de-DE" altLang="de-DE" sz="2000">
                <a:hlinkClick r:id="rId4"/>
              </a:rPr>
              <a:t>Programme/batch000.html</a:t>
            </a:r>
            <a:endParaRPr lang="de-DE" altLang="de-DE" sz="2000"/>
          </a:p>
          <a:p>
            <a:pPr lvl="1"/>
            <a:r>
              <a:rPr lang="de-DE" altLang="de-DE" sz="2000"/>
              <a:t>Data-Dictionary:	</a:t>
            </a:r>
            <a:r>
              <a:rPr lang="de-DE" altLang="de-DE" sz="2000">
                <a:hlinkClick r:id="rId5"/>
              </a:rPr>
              <a:t>www.hi-tier.de/Entwicklung/Konzept/HIT-DD/Default.htm</a:t>
            </a:r>
            <a:r>
              <a:rPr lang="de-DE" altLang="de-DE" sz="2000"/>
              <a:t>  </a:t>
            </a:r>
          </a:p>
          <a:p>
            <a:pPr lvl="1"/>
            <a:r>
              <a:rPr lang="de-DE" altLang="de-DE" sz="2000"/>
              <a:t>Meldungen: </a:t>
            </a:r>
            <a:r>
              <a:rPr lang="de-DE" altLang="de-DE" sz="2000">
                <a:hlinkClick r:id="rId5"/>
              </a:rPr>
              <a:t>www.hi-tier.de</a:t>
            </a:r>
            <a:r>
              <a:rPr lang="de-DE" altLang="de-DE" sz="2000">
                <a:hlinkClick r:id="rId6"/>
              </a:rPr>
              <a:t>/Entwicklung/Konzept/_asp/dd00001.asp</a:t>
            </a:r>
            <a:endParaRPr lang="de-DE" altLang="de-DE" sz="2000"/>
          </a:p>
          <a:p>
            <a:pPr lvl="1"/>
            <a:r>
              <a:rPr lang="de-DE" altLang="de-DE" sz="2000"/>
              <a:t>Abfragefunktionen </a:t>
            </a:r>
            <a:r>
              <a:rPr lang="de-DE" altLang="de-DE" sz="2000">
                <a:hlinkClick r:id="rId5"/>
              </a:rPr>
              <a:t>www.hi-tier.de</a:t>
            </a:r>
            <a:r>
              <a:rPr lang="de-DE" altLang="de-DE" sz="2000">
                <a:hlinkClick r:id="rId7"/>
              </a:rPr>
              <a:t>/Entwicklung/Konzept/HITP/feink045.html</a:t>
            </a:r>
            <a:r>
              <a:rPr lang="de-DE" altLang="de-DE" sz="2000"/>
              <a:t> </a:t>
            </a:r>
          </a:p>
          <a:p>
            <a:pPr lvl="1"/>
            <a:r>
              <a:rPr lang="de-DE" altLang="de-DE" sz="2000"/>
              <a:t>Kompetenz </a:t>
            </a:r>
            <a:r>
              <a:rPr lang="de-DE" altLang="de-DE" sz="2000">
                <a:hlinkClick r:id="rId5"/>
              </a:rPr>
              <a:t>www.hi-tier.de</a:t>
            </a:r>
            <a:r>
              <a:rPr lang="de-DE" altLang="de-DE" sz="2000">
                <a:hlinkClick r:id="rId8"/>
              </a:rPr>
              <a:t>/Entwicklung/Konzept/Sicherheit/Default.htm</a:t>
            </a:r>
            <a:r>
              <a:rPr lang="de-DE" altLang="de-DE" sz="2000"/>
              <a:t> </a:t>
            </a:r>
          </a:p>
          <a:p>
            <a:r>
              <a:rPr lang="de-DE" altLang="de-DE"/>
              <a:t>Die „letzte Rettung“ </a:t>
            </a:r>
            <a:r>
              <a:rPr lang="de-DE" altLang="de-DE">
                <a:hlinkClick r:id="rId9"/>
              </a:rPr>
              <a:t>mailto:hit@hi-tier.de</a:t>
            </a:r>
            <a:r>
              <a:rPr lang="de-DE" altLang="de-DE"/>
              <a:t> 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Microsoft Office PowerPoint</Application>
  <PresentationFormat>Breitbild</PresentationFormat>
  <Paragraphs>96</Paragraphs>
  <Slides>9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Times New Roman</vt:lpstr>
      <vt:lpstr>Office</vt:lpstr>
      <vt:lpstr>Workshop - HitBatch-Client</vt:lpstr>
      <vt:lpstr>Gliederung</vt:lpstr>
      <vt:lpstr>Einstieg, Online-Meldeprogramm</vt:lpstr>
      <vt:lpstr>Online-Meldeprogramm – Testsystem</vt:lpstr>
      <vt:lpstr>HIT-Protokoll</vt:lpstr>
      <vt:lpstr>HIT-Protokoll und Datenfluss</vt:lpstr>
      <vt:lpstr>HIT-Batchclient - Grundlagen</vt:lpstr>
      <vt:lpstr>HIT-Batchclient - Fortgeschrittene Funktionen</vt:lpstr>
      <vt:lpstr>Informationsquellen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Herkunftssicherungs- und  Informationssystem für Tiere (HIT)   Workshop  HitBatch-Client</dc:title>
  <dc:creator>Hartmann, Helmut (StMELF)</dc:creator>
  <cp:lastModifiedBy>Hartmann, Helmut (StMELF)</cp:lastModifiedBy>
  <cp:revision>4</cp:revision>
  <dcterms:created xsi:type="dcterms:W3CDTF">2021-11-30T10:08:54Z</dcterms:created>
  <dcterms:modified xsi:type="dcterms:W3CDTF">2021-11-30T10:58:42Z</dcterms:modified>
</cp:coreProperties>
</file>